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  <p:sldId id="262" r:id="rId4"/>
    <p:sldId id="264" r:id="rId5"/>
    <p:sldId id="265" r:id="rId6"/>
    <p:sldId id="273" r:id="rId7"/>
    <p:sldId id="274" r:id="rId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07"/>
    <p:restoredTop sz="94632"/>
  </p:normalViewPr>
  <p:slideViewPr>
    <p:cSldViewPr snapToGrid="0" snapToObjects="1">
      <p:cViewPr varScale="1">
        <p:scale>
          <a:sx n="84" d="100"/>
          <a:sy n="84" d="100"/>
        </p:scale>
        <p:origin x="-96" y="-75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The Center for Art &amp; Design Enrollment Headcount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Sheet1!$I$4</c:f>
              <c:strCache>
                <c:ptCount val="1"/>
                <c:pt idx="0">
                  <c:v>Studio Art (BS and BFA)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Sheet1!$J$3:$O$3</c:f>
              <c:strCache>
                <c:ptCount val="6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  <c:pt idx="5">
                  <c:v>Fall 2016</c:v>
                </c:pt>
              </c:strCache>
            </c:strRef>
          </c:cat>
          <c:val>
            <c:numRef>
              <c:f>Sheet1!$J$4:$O$4</c:f>
              <c:numCache>
                <c:formatCode>General</c:formatCode>
                <c:ptCount val="6"/>
                <c:pt idx="0">
                  <c:v>48</c:v>
                </c:pt>
                <c:pt idx="1">
                  <c:v>42</c:v>
                </c:pt>
                <c:pt idx="2">
                  <c:v>45</c:v>
                </c:pt>
                <c:pt idx="3">
                  <c:v>37</c:v>
                </c:pt>
                <c:pt idx="4">
                  <c:v>33</c:v>
                </c:pt>
                <c:pt idx="5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E13-435F-8DE8-13EA1429DF3F}"/>
            </c:ext>
          </c:extLst>
        </c:ser>
        <c:ser>
          <c:idx val="1"/>
          <c:order val="1"/>
          <c:tx>
            <c:strRef>
              <c:f>Sheet1!$I$5</c:f>
              <c:strCache>
                <c:ptCount val="1"/>
                <c:pt idx="0">
                  <c:v>Graphic Design (BFA)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Sheet1!$J$3:$O$3</c:f>
              <c:strCache>
                <c:ptCount val="6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  <c:pt idx="5">
                  <c:v>Fall 2016</c:v>
                </c:pt>
              </c:strCache>
            </c:strRef>
          </c:cat>
          <c:val>
            <c:numRef>
              <c:f>Sheet1!$J$5:$O$5</c:f>
              <c:numCache>
                <c:formatCode>General</c:formatCode>
                <c:ptCount val="6"/>
                <c:pt idx="0">
                  <c:v>109</c:v>
                </c:pt>
                <c:pt idx="1">
                  <c:v>113</c:v>
                </c:pt>
                <c:pt idx="2">
                  <c:v>103</c:v>
                </c:pt>
                <c:pt idx="3">
                  <c:v>87</c:v>
                </c:pt>
                <c:pt idx="4">
                  <c:v>93</c:v>
                </c:pt>
                <c:pt idx="5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13-435F-8DE8-13EA1429DF3F}"/>
            </c:ext>
          </c:extLst>
        </c:ser>
        <c:ser>
          <c:idx val="0"/>
          <c:order val="2"/>
          <c:tx>
            <c:strRef>
              <c:f>Sheet1!$I$6</c:f>
              <c:strCache>
                <c:ptCount val="1"/>
                <c:pt idx="0">
                  <c:v>Art Education with Studio (BFA)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Sheet1!$J$3:$O$3</c:f>
              <c:strCache>
                <c:ptCount val="6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  <c:pt idx="5">
                  <c:v>Fall 2016</c:v>
                </c:pt>
              </c:strCache>
            </c:strRef>
          </c:cat>
          <c:val>
            <c:numRef>
              <c:f>Sheet1!$J$6:$O$6</c:f>
              <c:numCache>
                <c:formatCode>General</c:formatCode>
                <c:ptCount val="6"/>
                <c:pt idx="0">
                  <c:v>9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13-435F-8DE8-13EA1429DF3F}"/>
            </c:ext>
          </c:extLst>
        </c:ser>
        <c:ser>
          <c:idx val="3"/>
          <c:order val="3"/>
          <c:tx>
            <c:strRef>
              <c:f>Sheet1!$I$7</c:f>
              <c:strCache>
                <c:ptCount val="1"/>
                <c:pt idx="0">
                  <c:v>Art Education (BS)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Sheet1!$J$3:$O$3</c:f>
              <c:strCache>
                <c:ptCount val="6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  <c:pt idx="5">
                  <c:v>Fall 2016</c:v>
                </c:pt>
              </c:strCache>
            </c:strRef>
          </c:cat>
          <c:val>
            <c:numRef>
              <c:f>Sheet1!$J$7:$O$7</c:f>
              <c:numCache>
                <c:formatCode>General</c:formatCode>
                <c:ptCount val="6"/>
                <c:pt idx="0">
                  <c:v>49</c:v>
                </c:pt>
                <c:pt idx="1">
                  <c:v>37</c:v>
                </c:pt>
                <c:pt idx="2">
                  <c:v>24</c:v>
                </c:pt>
                <c:pt idx="3">
                  <c:v>18</c:v>
                </c:pt>
                <c:pt idx="4">
                  <c:v>14</c:v>
                </c:pt>
                <c:pt idx="5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Sheet1!$I$8</c:f>
              <c:strCache>
                <c:ptCount val="1"/>
                <c:pt idx="0">
                  <c:v>Graduate level Art Education Programs (MSED and Adv. Cert.)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Sheet1!$J$3:$O$3</c:f>
              <c:strCache>
                <c:ptCount val="6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  <c:pt idx="5">
                  <c:v>Fall 2016</c:v>
                </c:pt>
              </c:strCache>
            </c:strRef>
          </c:cat>
          <c:val>
            <c:numRef>
              <c:f>Sheet1!$J$8:$O$8</c:f>
              <c:numCache>
                <c:formatCode>General</c:formatCode>
                <c:ptCount val="6"/>
                <c:pt idx="0">
                  <c:v>18</c:v>
                </c:pt>
                <c:pt idx="1">
                  <c:v>14</c:v>
                </c:pt>
                <c:pt idx="2">
                  <c:v>8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Sheet1!$I$9</c:f>
              <c:strCache>
                <c:ptCount val="1"/>
                <c:pt idx="0">
                  <c:v>Studio Art (MA)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Sheet1!$J$3:$O$3</c:f>
              <c:strCache>
                <c:ptCount val="6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  <c:pt idx="5">
                  <c:v>Fall 2016</c:v>
                </c:pt>
              </c:strCache>
            </c:strRef>
          </c:cat>
          <c:val>
            <c:numRef>
              <c:f>Sheet1!$J$9:$O$9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33583488"/>
        <c:axId val="33585024"/>
      </c:barChart>
      <c:catAx>
        <c:axId val="33583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85024"/>
        <c:crosses val="autoZero"/>
        <c:auto val="1"/>
        <c:lblAlgn val="ctr"/>
        <c:lblOffset val="100"/>
        <c:noMultiLvlLbl val="0"/>
      </c:catAx>
      <c:valAx>
        <c:axId val="3358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Students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8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366461855718305"/>
          <c:y val="0.2350947369952007"/>
          <c:w val="0.33665467207295746"/>
          <c:h val="0.58263152351200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The Center for Art</a:t>
            </a:r>
            <a:r>
              <a:rPr lang="en-US" baseline="0" dirty="0" smtClean="0"/>
              <a:t> &amp; Design Graduation Rates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Graduate within 4 Yrs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Fall 2006</c:v>
                </c:pt>
                <c:pt idx="1">
                  <c:v>Fall 2007</c:v>
                </c:pt>
                <c:pt idx="2">
                  <c:v>Fall 2008</c:v>
                </c:pt>
                <c:pt idx="3">
                  <c:v>Fall 2009</c:v>
                </c:pt>
                <c:pt idx="4">
                  <c:v>Fall 2010</c:v>
                </c:pt>
                <c:pt idx="5">
                  <c:v>Fall 2011</c:v>
                </c:pt>
                <c:pt idx="6">
                  <c:v>Fall 2012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0.42857142857142855</c:v>
                </c:pt>
                <c:pt idx="1">
                  <c:v>0.51020408163265307</c:v>
                </c:pt>
                <c:pt idx="2">
                  <c:v>0.55102040816326525</c:v>
                </c:pt>
                <c:pt idx="3">
                  <c:v>0.43636363636363634</c:v>
                </c:pt>
                <c:pt idx="4">
                  <c:v>0.46153846153846156</c:v>
                </c:pt>
                <c:pt idx="5">
                  <c:v>0.5</c:v>
                </c:pt>
                <c:pt idx="6">
                  <c:v>0.54545454545454541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 within 6 Yrs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Fall 2006</c:v>
                </c:pt>
                <c:pt idx="1">
                  <c:v>Fall 2007</c:v>
                </c:pt>
                <c:pt idx="2">
                  <c:v>Fall 2008</c:v>
                </c:pt>
                <c:pt idx="3">
                  <c:v>Fall 2009</c:v>
                </c:pt>
                <c:pt idx="4">
                  <c:v>Fall 2010</c:v>
                </c:pt>
                <c:pt idx="5">
                  <c:v>Fall 2011</c:v>
                </c:pt>
                <c:pt idx="6">
                  <c:v>Fall 2012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0.53968253968253965</c:v>
                </c:pt>
                <c:pt idx="1">
                  <c:v>0.59183673469387754</c:v>
                </c:pt>
                <c:pt idx="2">
                  <c:v>0.73469387755102045</c:v>
                </c:pt>
                <c:pt idx="3">
                  <c:v>0.63636363636363635</c:v>
                </c:pt>
                <c:pt idx="4">
                  <c:v>0.61538461538461542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393280"/>
        <c:axId val="33411456"/>
      </c:barChart>
      <c:catAx>
        <c:axId val="3339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1456"/>
        <c:crosses val="autoZero"/>
        <c:auto val="1"/>
        <c:lblAlgn val="ctr"/>
        <c:lblOffset val="100"/>
        <c:noMultiLvlLbl val="0"/>
      </c:catAx>
      <c:valAx>
        <c:axId val="3341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9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The Center for Art &amp; Design One Year Retention </a:t>
            </a:r>
            <a:r>
              <a:rPr lang="en-US" dirty="0" smtClean="0"/>
              <a:t>Rates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182696213209412"/>
          <c:y val="0.30177427821522312"/>
          <c:w val="0.8521142176868961"/>
          <c:h val="0.42377515310586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Retention within The Center for Art &amp; Design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Sheet1!$B$4:$F$5</c:f>
              <c:strCache>
                <c:ptCount val="5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</c:strCache>
            </c:strRef>
          </c:cat>
          <c:val>
            <c:numRef>
              <c:f>Sheet1!$B$6:$F$6</c:f>
              <c:numCache>
                <c:formatCode>0%</c:formatCode>
                <c:ptCount val="5"/>
                <c:pt idx="0">
                  <c:v>0.73</c:v>
                </c:pt>
                <c:pt idx="1">
                  <c:v>0.82</c:v>
                </c:pt>
                <c:pt idx="2">
                  <c:v>0.83</c:v>
                </c:pt>
                <c:pt idx="3">
                  <c:v>0.91</c:v>
                </c:pt>
                <c:pt idx="4">
                  <c:v>0.63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Retention within The College of Saint Rose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Sheet1!$B$4:$F$5</c:f>
              <c:strCache>
                <c:ptCount val="5"/>
                <c:pt idx="0">
                  <c:v>Fall 2011</c:v>
                </c:pt>
                <c:pt idx="1">
                  <c:v>Fall 2012</c:v>
                </c:pt>
                <c:pt idx="2">
                  <c:v>Fall 2013</c:v>
                </c:pt>
                <c:pt idx="3">
                  <c:v>Fall 2014</c:v>
                </c:pt>
                <c:pt idx="4">
                  <c:v>Fall 2015</c:v>
                </c:pt>
              </c:strCache>
            </c:strRef>
          </c:cat>
          <c:val>
            <c:numRef>
              <c:f>Sheet1!$B$7:$F$7</c:f>
              <c:numCache>
                <c:formatCode>0%</c:formatCode>
                <c:ptCount val="5"/>
                <c:pt idx="0">
                  <c:v>0.88</c:v>
                </c:pt>
                <c:pt idx="1">
                  <c:v>0.82</c:v>
                </c:pt>
                <c:pt idx="2">
                  <c:v>0.87</c:v>
                </c:pt>
                <c:pt idx="3">
                  <c:v>0.96</c:v>
                </c:pt>
                <c:pt idx="4">
                  <c:v>0.83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332608"/>
        <c:axId val="33338496"/>
      </c:barChart>
      <c:catAx>
        <c:axId val="3333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8496"/>
        <c:crosses val="autoZero"/>
        <c:auto val="1"/>
        <c:lblAlgn val="ctr"/>
        <c:lblOffset val="100"/>
        <c:noMultiLvlLbl val="0"/>
      </c:catAx>
      <c:valAx>
        <c:axId val="333384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Retained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2608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The Center for Art &amp; Design </a:t>
            </a:r>
            <a:r>
              <a:rPr lang="en-US" dirty="0" smtClean="0"/>
              <a:t>Degrees Awarded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Sheet2!$D$14</c:f>
              <c:strCache>
                <c:ptCount val="1"/>
                <c:pt idx="0">
                  <c:v>Studio Art (BS and BFA)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1.49156969506208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Sheet2!$J$13:$N$13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Sheet2!$E$13:$N$13</c15:sqref>
                  </c15:fullRef>
                </c:ext>
              </c:extLst>
            </c:strRef>
          </c:cat>
          <c:val>
            <c:numRef>
              <c:f>Sheet2!$J$14:$N$14</c:f>
              <c:numCache>
                <c:formatCode>General</c:formatCode>
                <c:ptCount val="5"/>
                <c:pt idx="0">
                  <c:v>18</c:v>
                </c:pt>
                <c:pt idx="1">
                  <c:v>17</c:v>
                </c:pt>
                <c:pt idx="2">
                  <c:v>14</c:v>
                </c:pt>
                <c:pt idx="3">
                  <c:v>10</c:v>
                </c:pt>
                <c:pt idx="4">
                  <c:v>9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Sheet2!$E$14:$N$14</c15:sqref>
                  </c15:fullRef>
                </c:ext>
              </c:extLst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E13-435F-8DE8-13EA1429DF3F}"/>
            </c:ext>
          </c:extLst>
        </c:ser>
        <c:ser>
          <c:idx val="1"/>
          <c:order val="1"/>
          <c:tx>
            <c:strRef>
              <c:f>Sheet2!$D$15</c:f>
              <c:strCache>
                <c:ptCount val="1"/>
                <c:pt idx="0">
                  <c:v>Graphic Design (BFA)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Sheet2!$J$13:$N$13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Sheet2!$E$13:$N$13</c15:sqref>
                  </c15:fullRef>
                </c:ext>
              </c:extLst>
            </c:strRef>
          </c:cat>
          <c:val>
            <c:numRef>
              <c:f>Sheet2!$J$15:$N$15</c:f>
              <c:numCache>
                <c:formatCode>General</c:formatCode>
                <c:ptCount val="5"/>
                <c:pt idx="0">
                  <c:v>23</c:v>
                </c:pt>
                <c:pt idx="1">
                  <c:v>18</c:v>
                </c:pt>
                <c:pt idx="2">
                  <c:v>26</c:v>
                </c:pt>
                <c:pt idx="3">
                  <c:v>25</c:v>
                </c:pt>
                <c:pt idx="4">
                  <c:v>24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Sheet2!$E$15:$N$15</c15:sqref>
                  </c15:fullRef>
                </c:ext>
              </c:extLst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13-435F-8DE8-13EA1429DF3F}"/>
            </c:ext>
          </c:extLst>
        </c:ser>
        <c:ser>
          <c:idx val="0"/>
          <c:order val="2"/>
          <c:tx>
            <c:strRef>
              <c:f>Sheet2!$D$16</c:f>
              <c:strCache>
                <c:ptCount val="1"/>
                <c:pt idx="0">
                  <c:v>Art Education with Studio (BFA)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Sheet2!$J$13:$N$13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Sheet2!$E$13:$N$13</c15:sqref>
                  </c15:fullRef>
                </c:ext>
              </c:extLst>
            </c:strRef>
          </c:cat>
          <c:val>
            <c:numRef>
              <c:f>Sheet2!$J$16:$N$16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Sheet2!$E$16:$N$16</c15:sqref>
                  </c15:fullRef>
                </c:ext>
              </c:extLst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13-435F-8DE8-13EA1429DF3F}"/>
            </c:ext>
          </c:extLst>
        </c:ser>
        <c:ser>
          <c:idx val="3"/>
          <c:order val="3"/>
          <c:tx>
            <c:strRef>
              <c:f>Sheet2!$D$17</c:f>
              <c:strCache>
                <c:ptCount val="1"/>
                <c:pt idx="0">
                  <c:v>Art Education (BS)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Sheet2!$J$13:$N$13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Sheet2!$E$13:$N$13</c15:sqref>
                  </c15:fullRef>
                </c:ext>
              </c:extLst>
            </c:strRef>
          </c:cat>
          <c:val>
            <c:numRef>
              <c:f>Sheet2!$J$17:$N$17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Sheet2!$E$17:$N$17</c15:sqref>
                  </c15:fullRef>
                </c:ext>
              </c:extLst>
            </c:numRef>
          </c:val>
        </c:ser>
        <c:ser>
          <c:idx val="4"/>
          <c:order val="4"/>
          <c:tx>
            <c:strRef>
              <c:f>Sheet2!$D$18</c:f>
              <c:strCache>
                <c:ptCount val="1"/>
                <c:pt idx="0">
                  <c:v>Graduate level Art Education Programs (MSED and Adv. Cert.)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Sheet2!$J$13:$N$13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Sheet2!$E$13:$N$13</c15:sqref>
                  </c15:fullRef>
                </c:ext>
              </c:extLst>
            </c:strRef>
          </c:cat>
          <c:val>
            <c:numRef>
              <c:f>Sheet2!$J$18:$N$18</c:f>
              <c:numCache>
                <c:formatCode>General</c:formatCode>
                <c:ptCount val="5"/>
                <c:pt idx="0">
                  <c:v>5</c:v>
                </c:pt>
                <c:pt idx="1">
                  <c:v>8</c:v>
                </c:pt>
                <c:pt idx="2">
                  <c:v>6</c:v>
                </c:pt>
                <c:pt idx="3">
                  <c:v>0</c:v>
                </c:pt>
                <c:pt idx="4">
                  <c:v>2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Sheet2!$E$18:$N$18</c15:sqref>
                  </c15:fullRef>
                </c:ext>
              </c:extLst>
            </c:numRef>
          </c:val>
        </c:ser>
        <c:ser>
          <c:idx val="5"/>
          <c:order val="5"/>
          <c:tx>
            <c:strRef>
              <c:f>Sheet2!$D$19</c:f>
              <c:strCache>
                <c:ptCount val="1"/>
                <c:pt idx="0">
                  <c:v>Studio Art (MA)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Sheet2!$J$13:$N$13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Sheet2!$E$13:$N$13</c15:sqref>
                  </c15:fullRef>
                </c:ext>
              </c:extLst>
            </c:strRef>
          </c:cat>
          <c:val>
            <c:numRef>
              <c:f>Sheet2!$J$19:$N$19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Sheet2!$E$19:$N$19</c15:sqref>
                  </c15:fullRef>
                </c:ext>
              </c:extLst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33799552"/>
        <c:axId val="33805440"/>
        <c:extLst>
          <c:ext xmlns:c15="http://schemas.microsoft.com/office/drawing/2012/chart" uri="{02D57815-91ED-43cb-92C2-25804820EDAC}">
            <c15:filteredBarSeries>
              <c15:ser>
                <c:idx val="6"/>
                <c:order val="6"/>
                <c:tx>
                  <c:strRef>
                    <c:extLst>
                      <c:ext uri="{02D57815-91ED-43cb-92C2-25804820EDAC}">
                        <c15:formulaRef>
                          <c15:sqref>Sheet2!$D$20</c15:sqref>
                        </c15:formulaRef>
                      </c:ext>
                    </c:extLst>
                    <c:strCache>
                      <c:ptCount val="1"/>
                      <c:pt idx="0">
                        <c:v>Total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Sheet2!$E$13:$N$13</c15:sqref>
                        </c15:fullRef>
                        <c15:formulaRef>
                          <c15:sqref>Sheet2!$J$13:$N$13</c15:sqref>
                        </c15:formulaRef>
                      </c:ext>
                    </c:extLst>
                    <c:strCache>
                      <c:ptCount val="5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Sheet2!$E$20:$N$20</c15:sqref>
                        </c15:fullRef>
                        <c15:formulaRef>
                          <c15:sqref>Sheet2!$J$20:$N$20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54</c:v>
                      </c:pt>
                      <c:pt idx="1">
                        <c:v>56</c:v>
                      </c:pt>
                      <c:pt idx="2">
                        <c:v>55</c:v>
                      </c:pt>
                      <c:pt idx="3">
                        <c:v>41</c:v>
                      </c:pt>
                      <c:pt idx="4">
                        <c:v>42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33799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5440"/>
        <c:crosses val="autoZero"/>
        <c:auto val="1"/>
        <c:lblAlgn val="ctr"/>
        <c:lblOffset val="100"/>
        <c:noMultiLvlLbl val="0"/>
      </c:catAx>
      <c:valAx>
        <c:axId val="3380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Degrees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366461855718305"/>
          <c:y val="0.2350947369952007"/>
          <c:w val="0.33665467207295746"/>
          <c:h val="0.729581347307063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D49-2FC6-1945-87F0-5E2861516A4C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A48-9206-3D47-BE0F-5BB598D27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6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D49-2FC6-1945-87F0-5E2861516A4C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A48-9206-3D47-BE0F-5BB598D27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6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D49-2FC6-1945-87F0-5E2861516A4C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A48-9206-3D47-BE0F-5BB598D27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0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D49-2FC6-1945-87F0-5E2861516A4C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A48-9206-3D47-BE0F-5BB598D27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4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D49-2FC6-1945-87F0-5E2861516A4C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A48-9206-3D47-BE0F-5BB598D27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4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D49-2FC6-1945-87F0-5E2861516A4C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A48-9206-3D47-BE0F-5BB598D27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3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D49-2FC6-1945-87F0-5E2861516A4C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A48-9206-3D47-BE0F-5BB598D27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9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D49-2FC6-1945-87F0-5E2861516A4C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A48-9206-3D47-BE0F-5BB598D27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4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D49-2FC6-1945-87F0-5E2861516A4C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A48-9206-3D47-BE0F-5BB598D27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D49-2FC6-1945-87F0-5E2861516A4C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A48-9206-3D47-BE0F-5BB598D27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3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D49-2FC6-1945-87F0-5E2861516A4C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5A48-9206-3D47-BE0F-5BB598D27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40D49-2FC6-1945-87F0-5E2861516A4C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75A48-9206-3D47-BE0F-5BB598D27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aintrose.s3.amazonaws.com/wp-content/uploads/2015/09/FallEnrollmentSummary2015_FinalMatchIPEDS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" y="0"/>
            <a:ext cx="9144000" cy="51435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549660"/>
            <a:ext cx="6357257" cy="1097569"/>
          </a:xfrm>
          <a:prstGeom prst="rect">
            <a:avLst/>
          </a:prstGeom>
          <a:solidFill>
            <a:srgbClr val="FFC4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05091" y="446900"/>
            <a:ext cx="5531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The Center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for Art &amp; Design</a:t>
            </a:r>
            <a:endParaRPr lang="en-US" sz="36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091" y="2220759"/>
            <a:ext cx="8397967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23838" algn="ctr">
              <a:tabLst>
                <a:tab pos="163513" algn="l"/>
              </a:tabLst>
            </a:pPr>
            <a:r>
              <a:rPr lang="en-US" sz="3600" dirty="0">
                <a:latin typeface="Arial"/>
                <a:ea typeface="Arial" charset="0"/>
                <a:cs typeface="Arial"/>
              </a:rPr>
              <a:t>Student </a:t>
            </a:r>
            <a:r>
              <a:rPr lang="en-US" sz="3600" dirty="0" smtClean="0">
                <a:latin typeface="Arial"/>
                <a:ea typeface="Arial" charset="0"/>
                <a:cs typeface="Arial"/>
              </a:rPr>
              <a:t>Demographics and Learning Outcomes</a:t>
            </a:r>
            <a:endParaRPr lang="en-US" sz="3600" dirty="0">
              <a:latin typeface="Arial"/>
              <a:ea typeface="Arial" charset="0"/>
              <a:cs typeface="Arial"/>
            </a:endParaRPr>
          </a:p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72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 xmlns:mv="urn:schemas-microsoft-com:mac:vml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5091" y="669726"/>
            <a:ext cx="5531390" cy="462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3600" b="1" dirty="0">
                <a:solidFill>
                  <a:srgbClr val="FFC413"/>
                </a:solidFill>
                <a:latin typeface="Arial Black" charset="0"/>
                <a:ea typeface="Arial Black" charset="0"/>
                <a:cs typeface="Arial Black" charset="0"/>
              </a:rPr>
              <a:t>Table of Contents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591" y="1344459"/>
            <a:ext cx="8397967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23838">
              <a:spcAft>
                <a:spcPts val="600"/>
              </a:spcAft>
              <a:buFont typeface="Arial"/>
              <a:buChar char="•"/>
              <a:tabLst>
                <a:tab pos="163513" algn="l"/>
              </a:tabLst>
            </a:pPr>
            <a:r>
              <a:rPr lang="en-US" sz="2400" dirty="0"/>
              <a:t>Enrollment</a:t>
            </a:r>
            <a:endParaRPr lang="en-US" sz="2400" dirty="0">
              <a:cs typeface="Arial"/>
            </a:endParaRPr>
          </a:p>
          <a:p>
            <a:pPr marL="231775" indent="-223838">
              <a:spcAft>
                <a:spcPts val="600"/>
              </a:spcAft>
              <a:buFont typeface="Arial"/>
              <a:buChar char="•"/>
              <a:tabLst>
                <a:tab pos="163513" algn="l"/>
              </a:tabLst>
            </a:pPr>
            <a:r>
              <a:rPr lang="en-US" sz="2400" dirty="0"/>
              <a:t>Student Demographics</a:t>
            </a:r>
            <a:endParaRPr lang="en-US" sz="2400" dirty="0">
              <a:ea typeface="Arial" charset="0"/>
              <a:cs typeface="Arial"/>
            </a:endParaRPr>
          </a:p>
          <a:p>
            <a:pPr marL="231775" indent="-223838">
              <a:spcAft>
                <a:spcPts val="600"/>
              </a:spcAft>
              <a:buFont typeface="Arial"/>
              <a:buChar char="•"/>
              <a:tabLst>
                <a:tab pos="163513" algn="l"/>
              </a:tabLst>
            </a:pPr>
            <a:r>
              <a:rPr lang="en-US" sz="2400" dirty="0" smtClean="0"/>
              <a:t>Graduation Rates</a:t>
            </a:r>
          </a:p>
          <a:p>
            <a:pPr marL="231775" indent="-223838">
              <a:spcAft>
                <a:spcPts val="600"/>
              </a:spcAft>
              <a:buFont typeface="Arial"/>
              <a:buChar char="•"/>
              <a:tabLst>
                <a:tab pos="163513" algn="l"/>
              </a:tabLst>
            </a:pPr>
            <a:r>
              <a:rPr lang="en-US" sz="2400" dirty="0" smtClean="0"/>
              <a:t>Retention Rates</a:t>
            </a:r>
          </a:p>
          <a:p>
            <a:pPr marL="231775" indent="-223838">
              <a:spcAft>
                <a:spcPts val="600"/>
              </a:spcAft>
              <a:buFont typeface="Arial"/>
              <a:buChar char="•"/>
              <a:tabLst>
                <a:tab pos="163513" algn="l"/>
              </a:tabLst>
            </a:pPr>
            <a:r>
              <a:rPr lang="en-US" sz="2400" dirty="0" smtClean="0"/>
              <a:t>Degrees Awarded</a:t>
            </a:r>
          </a:p>
          <a:p>
            <a:pPr marL="231775" indent="-223838">
              <a:spcAft>
                <a:spcPts val="600"/>
              </a:spcAft>
              <a:buFont typeface="Arial"/>
              <a:buChar char="•"/>
              <a:tabLst>
                <a:tab pos="163513" algn="l"/>
              </a:tabLst>
            </a:pPr>
            <a:r>
              <a:rPr lang="en-US" sz="2400" dirty="0" smtClean="0">
                <a:ea typeface="Arial" charset="0"/>
                <a:cs typeface="Arial"/>
              </a:rPr>
              <a:t>Employment Outcomes</a:t>
            </a:r>
            <a:endParaRPr lang="en-US" sz="1800" dirty="0">
              <a:ea typeface="Arial" charset="0"/>
              <a:cs typeface="Arial"/>
            </a:endParaRPr>
          </a:p>
          <a:p>
            <a:endParaRPr lang="en-US" b="1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72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 xmlns:mv="urn:schemas-microsoft-com:mac:vml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" y="0"/>
            <a:ext cx="9144000" cy="5143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8591" y="1344459"/>
            <a:ext cx="839796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23838">
              <a:tabLst>
                <a:tab pos="163513" algn="l"/>
              </a:tabLst>
            </a:pPr>
            <a:endParaRPr lang="en-US" sz="1800" dirty="0">
              <a:latin typeface="Arial"/>
              <a:ea typeface="Arial" charset="0"/>
              <a:cs typeface="Arial"/>
            </a:endParaRPr>
          </a:p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478838"/>
              </p:ext>
            </p:extLst>
          </p:nvPr>
        </p:nvGraphicFramePr>
        <p:xfrm>
          <a:off x="669702" y="1027043"/>
          <a:ext cx="7871324" cy="3647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5090" y="669726"/>
            <a:ext cx="701617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3600" b="1" dirty="0" smtClean="0">
                <a:solidFill>
                  <a:srgbClr val="FFC413"/>
                </a:solidFill>
                <a:latin typeface="Arial Black" charset="0"/>
                <a:ea typeface="Arial Black" charset="0"/>
                <a:cs typeface="Arial Black" charset="0"/>
              </a:rPr>
              <a:t>Enrollment</a:t>
            </a:r>
            <a:endParaRPr lang="en-US" sz="3600" b="1" dirty="0">
              <a:solidFill>
                <a:srgbClr val="FFC413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7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 xmlns:mv="urn:schemas-microsoft-com:mac:vml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5090" y="669726"/>
            <a:ext cx="701617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3600" b="1" dirty="0">
                <a:solidFill>
                  <a:srgbClr val="FFC413"/>
                </a:solidFill>
                <a:latin typeface="Arial Black" charset="0"/>
                <a:ea typeface="Arial Black" charset="0"/>
                <a:cs typeface="Arial Black" charset="0"/>
              </a:rPr>
              <a:t>Student Demographics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592" y="1344459"/>
            <a:ext cx="8025444" cy="2793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23838">
              <a:tabLst>
                <a:tab pos="163513" algn="l"/>
              </a:tabLst>
            </a:pPr>
            <a:endParaRPr lang="en-US" sz="1800" dirty="0">
              <a:latin typeface="Arial"/>
              <a:ea typeface="Arial" charset="0"/>
              <a:cs typeface="Arial"/>
            </a:endParaRPr>
          </a:p>
          <a:p>
            <a:r>
              <a:rPr lang="en-US" sz="2800" b="1" dirty="0">
                <a:ea typeface="Arial" charset="0"/>
                <a:cs typeface="Arial" panose="020B0604020202020204" pitchFamily="34" charset="0"/>
              </a:rPr>
              <a:t>The College of Saint Rose Student Demographics may be found here:</a:t>
            </a:r>
          </a:p>
          <a:p>
            <a:endParaRPr lang="en-US" sz="2800" b="1" dirty="0">
              <a:ea typeface="Arial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ea typeface="Arial" charset="0"/>
                <a:cs typeface="Arial" panose="020B0604020202020204" pitchFamily="34" charset="0"/>
                <a:hlinkClick r:id="rId3"/>
              </a:rPr>
              <a:t>https://saintrose.s3.amazonaws.com/wp-content/uploads/2015/09/FallEnrollmentSummary2015_FinalMatchIPEDS.pdf</a:t>
            </a:r>
            <a:endParaRPr lang="en-US" sz="2000" b="1" dirty="0">
              <a:ea typeface="Arial" charset="0"/>
              <a:cs typeface="Arial" panose="020B0604020202020204" pitchFamily="34" charset="0"/>
            </a:endParaRPr>
          </a:p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21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 xmlns:mv="urn:schemas-microsoft-com:mac:vml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5091" y="669726"/>
            <a:ext cx="5531390" cy="462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3600" b="1" dirty="0">
                <a:solidFill>
                  <a:srgbClr val="FFC413"/>
                </a:solidFill>
                <a:latin typeface="Arial Black" charset="0"/>
                <a:ea typeface="Arial Black" charset="0"/>
                <a:cs typeface="Arial Black" charset="0"/>
              </a:rPr>
              <a:t>Graduation Rates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591" y="1344459"/>
            <a:ext cx="839796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23838">
              <a:tabLst>
                <a:tab pos="163513" algn="l"/>
              </a:tabLst>
            </a:pPr>
            <a:endParaRPr lang="en-US" sz="1800" dirty="0">
              <a:latin typeface="Arial"/>
              <a:ea typeface="Arial" charset="0"/>
              <a:cs typeface="Arial"/>
            </a:endParaRPr>
          </a:p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5091" y="3937618"/>
            <a:ext cx="7167918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200" dirty="0" smtClean="0"/>
              <a:t>Methodology:  Graduation rates for fall cohorts of full-time first-year students </a:t>
            </a:r>
            <a:r>
              <a:rPr lang="en-US" sz="1200" dirty="0"/>
              <a:t>who enter </a:t>
            </a:r>
            <a:r>
              <a:rPr lang="en-US" sz="1200" dirty="0" smtClean="0"/>
              <a:t>The Center for Art &amp; Design and </a:t>
            </a:r>
            <a:r>
              <a:rPr lang="en-US" sz="1200" dirty="0"/>
              <a:t>graduate with a </a:t>
            </a:r>
            <a:r>
              <a:rPr lang="en-US" sz="1200" dirty="0" smtClean="0"/>
              <a:t>degree from a program within the CAD are displayed above.  </a:t>
            </a:r>
            <a:r>
              <a:rPr lang="en-US" sz="1200" dirty="0"/>
              <a:t>Students who change major to another Saint Rose </a:t>
            </a:r>
            <a:r>
              <a:rPr lang="en-US" sz="1200" dirty="0" smtClean="0"/>
              <a:t>program outside the CAD are </a:t>
            </a:r>
            <a:r>
              <a:rPr lang="en-US" sz="1200" dirty="0"/>
              <a:t>not considered to have graduated within the </a:t>
            </a:r>
            <a:r>
              <a:rPr lang="en-US" sz="1200" dirty="0" smtClean="0"/>
              <a:t>CAD within </a:t>
            </a:r>
            <a:r>
              <a:rPr lang="en-US" sz="1200" dirty="0"/>
              <a:t>the time frames </a:t>
            </a:r>
            <a:r>
              <a:rPr lang="en-US" sz="1200" dirty="0" smtClean="0"/>
              <a:t>listed.</a:t>
            </a:r>
            <a:endParaRPr lang="en-US" sz="12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302863"/>
              </p:ext>
            </p:extLst>
          </p:nvPr>
        </p:nvGraphicFramePr>
        <p:xfrm>
          <a:off x="628650" y="1370013"/>
          <a:ext cx="786384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836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 xmlns:mv="urn:schemas-microsoft-com:mac:vml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" y="0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5091" y="608813"/>
            <a:ext cx="5531390" cy="464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3600" b="1" dirty="0" smtClean="0">
                <a:solidFill>
                  <a:srgbClr val="FFC413"/>
                </a:solidFill>
                <a:latin typeface="Arial Black" charset="0"/>
                <a:ea typeface="Arial Black" charset="0"/>
                <a:cs typeface="Arial Black" charset="0"/>
              </a:rPr>
              <a:t>Retention </a:t>
            </a:r>
            <a:r>
              <a:rPr lang="en-US" sz="3600" b="1" dirty="0">
                <a:solidFill>
                  <a:srgbClr val="FFC413"/>
                </a:solidFill>
                <a:latin typeface="Arial Black" charset="0"/>
                <a:ea typeface="Arial Black" charset="0"/>
                <a:cs typeface="Arial Black" charset="0"/>
              </a:rPr>
              <a:t>Rates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591" y="1344459"/>
            <a:ext cx="839796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23838">
              <a:tabLst>
                <a:tab pos="163513" algn="l"/>
              </a:tabLst>
            </a:pPr>
            <a:endParaRPr lang="en-US" sz="1800" dirty="0">
              <a:latin typeface="Arial"/>
              <a:ea typeface="Arial" charset="0"/>
              <a:cs typeface="Arial"/>
            </a:endParaRPr>
          </a:p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5091" y="3966208"/>
            <a:ext cx="6352909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200" dirty="0"/>
              <a:t>Methodology:  </a:t>
            </a:r>
            <a:r>
              <a:rPr lang="en-US" sz="1200" dirty="0" smtClean="0"/>
              <a:t>One year retention rates </a:t>
            </a:r>
            <a:r>
              <a:rPr lang="en-US" sz="1200" dirty="0"/>
              <a:t>for fall cohorts of full-time first-year students who enter The Center for Art &amp; Design and </a:t>
            </a:r>
            <a:r>
              <a:rPr lang="en-US" sz="1200" dirty="0" smtClean="0"/>
              <a:t>continue in a program within the CAD or at Saint Rose as indicated.  </a:t>
            </a:r>
            <a:endParaRPr lang="en-US" sz="1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848764"/>
              </p:ext>
            </p:extLst>
          </p:nvPr>
        </p:nvGraphicFramePr>
        <p:xfrm>
          <a:off x="417443" y="1225826"/>
          <a:ext cx="786384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576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" y="0"/>
            <a:ext cx="9144000" cy="5143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8591" y="1344459"/>
            <a:ext cx="839796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23838">
              <a:tabLst>
                <a:tab pos="163513" algn="l"/>
              </a:tabLst>
            </a:pPr>
            <a:endParaRPr lang="en-US" sz="1800" dirty="0">
              <a:latin typeface="Arial"/>
              <a:ea typeface="Arial" charset="0"/>
              <a:cs typeface="Arial"/>
            </a:endParaRPr>
          </a:p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765423"/>
              </p:ext>
            </p:extLst>
          </p:nvPr>
        </p:nvGraphicFramePr>
        <p:xfrm>
          <a:off x="669702" y="1106558"/>
          <a:ext cx="7871324" cy="3405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5090" y="669726"/>
            <a:ext cx="7016171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3600" b="1" dirty="0" smtClean="0">
                <a:solidFill>
                  <a:srgbClr val="FFC413"/>
                </a:solidFill>
                <a:latin typeface="Arial Black" charset="0"/>
                <a:ea typeface="Arial Black" charset="0"/>
                <a:cs typeface="Arial Black" charset="0"/>
              </a:rPr>
              <a:t>Degrees Awarded</a:t>
            </a:r>
            <a:endParaRPr lang="en-US" sz="3600" b="1" dirty="0">
              <a:solidFill>
                <a:srgbClr val="FFC413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>
              <a:lnSpc>
                <a:spcPts val="2600"/>
              </a:lnSpc>
            </a:pPr>
            <a:endParaRPr lang="en-US" sz="3600" b="1" dirty="0">
              <a:solidFill>
                <a:srgbClr val="FFC413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4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189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Smith</dc:creator>
  <cp:lastModifiedBy>GRZYMALA, SARAH</cp:lastModifiedBy>
  <cp:revision>60</cp:revision>
  <dcterms:created xsi:type="dcterms:W3CDTF">2016-05-03T22:50:56Z</dcterms:created>
  <dcterms:modified xsi:type="dcterms:W3CDTF">2017-03-24T16:34:44Z</dcterms:modified>
</cp:coreProperties>
</file>